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9" r:id="rId2"/>
    <p:sldId id="268" r:id="rId3"/>
    <p:sldId id="260" r:id="rId4"/>
    <p:sldId id="262" r:id="rId5"/>
    <p:sldId id="267" r:id="rId6"/>
    <p:sldId id="263" r:id="rId7"/>
    <p:sldId id="272" r:id="rId8"/>
    <p:sldId id="269" r:id="rId9"/>
    <p:sldId id="274" r:id="rId10"/>
    <p:sldId id="273" r:id="rId11"/>
    <p:sldId id="270" r:id="rId12"/>
    <p:sldId id="271" r:id="rId13"/>
    <p:sldId id="275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882" autoAdjust="0"/>
    <p:restoredTop sz="84725" autoAdjust="0"/>
  </p:normalViewPr>
  <p:slideViewPr>
    <p:cSldViewPr snapToGrid="0">
      <p:cViewPr>
        <p:scale>
          <a:sx n="81" d="100"/>
          <a:sy n="81" d="100"/>
        </p:scale>
        <p:origin x="360" y="216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8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07BB-B8BE-4BFC-80FD-1772EE343B25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2666F-3589-41C7-B13F-E0E974CFC7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815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801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735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043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151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866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6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606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501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42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798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25/03/2018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284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Medical</a:t>
            </a:r>
            <a:r>
              <a:rPr lang="en-NZ" b="1" baseline="0" dirty="0" smtClean="0"/>
              <a:t> Incapacitation – in Flight: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Private:</a:t>
            </a:r>
            <a:r>
              <a:rPr lang="en-NZ" baseline="0" dirty="0" smtClean="0"/>
              <a:t> Pleasure and Business.</a:t>
            </a:r>
            <a:endParaRPr lang="en-NZ" dirty="0" smtClean="0"/>
          </a:p>
          <a:p>
            <a:r>
              <a:rPr lang="en-NZ" dirty="0" smtClean="0"/>
              <a:t>Evidence based</a:t>
            </a:r>
            <a:r>
              <a:rPr lang="en-NZ" baseline="0" dirty="0" smtClean="0"/>
              <a:t> – risk.</a:t>
            </a:r>
            <a:endParaRPr lang="en-NZ" dirty="0" smtClean="0"/>
          </a:p>
          <a:p>
            <a:r>
              <a:rPr lang="en-NZ" dirty="0" smtClean="0"/>
              <a:t>Consistent</a:t>
            </a:r>
            <a:r>
              <a:rPr lang="en-NZ" baseline="0" dirty="0" smtClean="0"/>
              <a:t> – fair – NZ way.</a:t>
            </a:r>
            <a:endParaRPr lang="en-NZ" dirty="0" smtClean="0"/>
          </a:p>
          <a:p>
            <a:r>
              <a:rPr lang="en-NZ" dirty="0" smtClean="0"/>
              <a:t>Competency </a:t>
            </a:r>
            <a:r>
              <a:rPr lang="en-NZ" baseline="0" dirty="0" smtClean="0"/>
              <a:t> vs  privilege.</a:t>
            </a:r>
            <a:endParaRPr lang="en-NZ" dirty="0" smtClean="0"/>
          </a:p>
          <a:p>
            <a:r>
              <a:rPr lang="en-NZ" baseline="0" dirty="0" smtClean="0"/>
              <a:t>Harmony – Internationally.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5023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NZ" b="1" dirty="0" err="1" smtClean="0"/>
              <a:t>Dynon</a:t>
            </a:r>
            <a:r>
              <a:rPr lang="en-NZ" b="1" dirty="0" smtClean="0"/>
              <a:t> Skyview – Microlight. </a:t>
            </a:r>
            <a:endParaRPr lang="en-NZ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8" y="1371601"/>
            <a:ext cx="8631533" cy="3214173"/>
          </a:xfrm>
        </p:spPr>
      </p:pic>
    </p:spTree>
    <p:extLst>
      <p:ext uri="{BB962C8B-B14F-4D97-AF65-F5344CB8AC3E}">
        <p14:creationId xmlns:p14="http://schemas.microsoft.com/office/powerpoint/2010/main" val="38942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Consistent – across pilot groups.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Microlight – low inertia aircraft - no – Ultralight</a:t>
            </a:r>
            <a:r>
              <a:rPr lang="en-NZ" baseline="0" dirty="0" smtClean="0"/>
              <a:t> and u</a:t>
            </a:r>
            <a:r>
              <a:rPr lang="en-NZ" dirty="0" smtClean="0"/>
              <a:t>ltrafast.</a:t>
            </a:r>
          </a:p>
          <a:p>
            <a:r>
              <a:rPr lang="en-NZ" dirty="0" smtClean="0"/>
              <a:t>Legacy aircraft, well proven.</a:t>
            </a:r>
          </a:p>
          <a:p>
            <a:r>
              <a:rPr lang="en-NZ" dirty="0" smtClean="0"/>
              <a:t>Glider pilots, balloon pilots, drone pilots.</a:t>
            </a:r>
          </a:p>
          <a:p>
            <a:r>
              <a:rPr lang="en-NZ" dirty="0" smtClean="0"/>
              <a:t>Recreation pilots – deemed limited competency – why?</a:t>
            </a:r>
          </a:p>
          <a:p>
            <a:r>
              <a:rPr lang="en-NZ" dirty="0" smtClean="0"/>
              <a:t>PPL pilots – vast range of accepted competency.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639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Harmony across the World: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ICAO has a critical role in keeping commercial aviation safe.</a:t>
            </a:r>
          </a:p>
          <a:p>
            <a:r>
              <a:rPr lang="en-NZ" dirty="0" smtClean="0"/>
              <a:t>Private: Pleasure and Business aviation is important.</a:t>
            </a:r>
          </a:p>
          <a:p>
            <a:r>
              <a:rPr lang="en-NZ" dirty="0" smtClean="0"/>
              <a:t>Medical Standards are a small contributor to aviation safety.</a:t>
            </a:r>
          </a:p>
          <a:p>
            <a:r>
              <a:rPr lang="en-NZ" dirty="0" smtClean="0"/>
              <a:t>Many other competencies should be aligned.</a:t>
            </a:r>
          </a:p>
          <a:p>
            <a:r>
              <a:rPr lang="en-NZ" dirty="0" smtClean="0"/>
              <a:t>IAOPA pilots will be major beneficiaries of international harmonisation.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37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/>
              <a:t>AOPA NZ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NZ" sz="3600" dirty="0" smtClean="0"/>
              <a:t>IAOPA works with ICAO to develop a more appropriate PPL Medical Standard.</a:t>
            </a:r>
          </a:p>
          <a:p>
            <a:pPr marL="742950" indent="-742950">
              <a:buAutoNum type="arabicPeriod"/>
            </a:pPr>
            <a:r>
              <a:rPr lang="en-NZ" sz="3600" dirty="0" smtClean="0"/>
              <a:t>CAA RPL is changed to use a DL9 car licence medical standard and the ‘privileges’ are extended to those of PPL.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557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62554"/>
            <a:ext cx="12309231" cy="9447700"/>
          </a:xfrm>
        </p:spPr>
      </p:pic>
    </p:spTree>
    <p:extLst>
      <p:ext uri="{BB962C8B-B14F-4D97-AF65-F5344CB8AC3E}">
        <p14:creationId xmlns:p14="http://schemas.microsoft.com/office/powerpoint/2010/main" val="11963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Medical Incapacitation – New Zealand: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Private: Pleasure and Business.</a:t>
            </a:r>
          </a:p>
          <a:p>
            <a:r>
              <a:rPr lang="en-NZ" dirty="0" smtClean="0"/>
              <a:t>Very low level in compliant pilots.</a:t>
            </a:r>
          </a:p>
          <a:p>
            <a:r>
              <a:rPr lang="en-NZ" baseline="0" dirty="0" smtClean="0"/>
              <a:t>Recreational Pilot’s – no medical fatalities.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6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Risk: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Lloyds</a:t>
            </a:r>
            <a:r>
              <a:rPr lang="en-NZ" baseline="0" dirty="0" smtClean="0"/>
              <a:t> Coffee shop – the origin of risk management</a:t>
            </a:r>
            <a:r>
              <a:rPr lang="en-NZ" dirty="0" smtClean="0"/>
              <a:t>.</a:t>
            </a:r>
          </a:p>
          <a:p>
            <a:r>
              <a:rPr lang="en-NZ" dirty="0" smtClean="0"/>
              <a:t>Commercial 1,000,000,000 passenger </a:t>
            </a:r>
            <a:r>
              <a:rPr lang="en-NZ" dirty="0" smtClean="0"/>
              <a:t>miles </a:t>
            </a:r>
            <a:r>
              <a:rPr lang="en-NZ" dirty="0" smtClean="0"/>
              <a:t>per fatality.</a:t>
            </a:r>
          </a:p>
          <a:p>
            <a:r>
              <a:rPr lang="en-NZ" dirty="0"/>
              <a:t>Private: Pleasure and </a:t>
            </a:r>
            <a:r>
              <a:rPr lang="en-NZ" dirty="0" smtClean="0"/>
              <a:t>Business – never quantified.</a:t>
            </a:r>
          </a:p>
          <a:p>
            <a:r>
              <a:rPr lang="en-NZ" dirty="0" smtClean="0"/>
              <a:t>Average </a:t>
            </a:r>
            <a:r>
              <a:rPr lang="en-NZ" dirty="0" smtClean="0"/>
              <a:t>RPL </a:t>
            </a:r>
            <a:r>
              <a:rPr lang="en-NZ" dirty="0" smtClean="0"/>
              <a:t>fly 30 hours a year – bus driver 2,400 hours pa.</a:t>
            </a:r>
          </a:p>
          <a:p>
            <a:r>
              <a:rPr lang="en-NZ" dirty="0" smtClean="0"/>
              <a:t>Regulators need to regulate but beware</a:t>
            </a:r>
            <a:r>
              <a:rPr lang="en-NZ" baseline="0" dirty="0" smtClean="0"/>
              <a:t> of</a:t>
            </a:r>
            <a:r>
              <a:rPr lang="en-NZ" dirty="0" smtClean="0"/>
              <a:t> ‘overdoing’.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0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Consistent – Recreation</a:t>
            </a:r>
            <a:r>
              <a:rPr lang="en-NZ" b="1" baseline="0" dirty="0" smtClean="0"/>
              <a:t> can be Dangerou</a:t>
            </a:r>
            <a:r>
              <a:rPr lang="en-NZ" b="1" dirty="0" smtClean="0"/>
              <a:t>s.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Motor racing – DL9 car like standard</a:t>
            </a:r>
          </a:p>
          <a:p>
            <a:r>
              <a:rPr lang="en-NZ" dirty="0" smtClean="0"/>
              <a:t>Mountaineering, SCUBA</a:t>
            </a:r>
          </a:p>
          <a:p>
            <a:r>
              <a:rPr lang="en-NZ" dirty="0" smtClean="0"/>
              <a:t>Horse riding</a:t>
            </a:r>
          </a:p>
          <a:p>
            <a:r>
              <a:rPr lang="en-NZ" dirty="0" smtClean="0"/>
              <a:t>Motorcycling</a:t>
            </a:r>
          </a:p>
          <a:p>
            <a:r>
              <a:rPr lang="en-NZ" dirty="0" smtClean="0"/>
              <a:t>Passenger consent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47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New</a:t>
            </a:r>
            <a:r>
              <a:rPr lang="en-NZ" b="1" baseline="0" dirty="0" smtClean="0"/>
              <a:t> Zealand Medical</a:t>
            </a:r>
            <a:r>
              <a:rPr lang="en-NZ" b="1" dirty="0" smtClean="0"/>
              <a:t> Standards</a:t>
            </a:r>
            <a:r>
              <a:rPr lang="en-NZ" b="1" baseline="0" dirty="0" smtClean="0"/>
              <a:t>: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Microlight</a:t>
            </a:r>
            <a:r>
              <a:rPr lang="en-NZ" baseline="0" dirty="0" smtClean="0"/>
              <a:t> Licence – Car standard.</a:t>
            </a:r>
            <a:endParaRPr lang="en-NZ" dirty="0" smtClean="0"/>
          </a:p>
          <a:p>
            <a:r>
              <a:rPr lang="en-NZ" dirty="0" smtClean="0"/>
              <a:t>Light</a:t>
            </a:r>
            <a:r>
              <a:rPr lang="en-NZ" baseline="0" dirty="0" smtClean="0"/>
              <a:t> Sport – under 600kg (</a:t>
            </a:r>
            <a:r>
              <a:rPr lang="en-NZ" baseline="0" dirty="0" smtClean="0"/>
              <a:t>650kg</a:t>
            </a:r>
            <a:r>
              <a:rPr lang="en-NZ" baseline="0" dirty="0" smtClean="0"/>
              <a:t>)</a:t>
            </a:r>
            <a:r>
              <a:rPr lang="en-NZ" dirty="0" smtClean="0"/>
              <a:t> - </a:t>
            </a:r>
            <a:r>
              <a:rPr lang="en-NZ" baseline="0" dirty="0" smtClean="0"/>
              <a:t>Car Standard.</a:t>
            </a:r>
            <a:endParaRPr lang="en-NZ" dirty="0" smtClean="0"/>
          </a:p>
          <a:p>
            <a:r>
              <a:rPr lang="en-NZ" dirty="0" smtClean="0"/>
              <a:t>Recreation</a:t>
            </a:r>
            <a:r>
              <a:rPr lang="en-NZ" baseline="0" dirty="0" smtClean="0"/>
              <a:t> Pilot Licence – Commercial bus standard.</a:t>
            </a:r>
          </a:p>
          <a:p>
            <a:r>
              <a:rPr lang="en-NZ" baseline="0" dirty="0" smtClean="0"/>
              <a:t>Private Pilot Licence – ICAO compliant – ME applied.</a:t>
            </a:r>
          </a:p>
          <a:p>
            <a:r>
              <a:rPr lang="en-NZ" dirty="0" smtClean="0"/>
              <a:t>Car and Bus</a:t>
            </a:r>
            <a:r>
              <a:rPr lang="en-NZ" baseline="0" dirty="0" smtClean="0"/>
              <a:t> standards - GP applied.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200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NZTA vs CAA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Commercial Bus licence standard similar to PPL Medical.</a:t>
            </a:r>
          </a:p>
          <a:p>
            <a:r>
              <a:rPr lang="en-NZ" dirty="0" smtClean="0"/>
              <a:t>Some ways tougher.</a:t>
            </a:r>
          </a:p>
          <a:p>
            <a:r>
              <a:rPr lang="en-NZ" dirty="0" smtClean="0"/>
              <a:t>Epileptics and diabetics can fly Light Sport aircraft</a:t>
            </a:r>
            <a:r>
              <a:rPr lang="en-NZ" dirty="0" smtClean="0"/>
              <a:t>.</a:t>
            </a:r>
            <a:endParaRPr lang="en-NZ" dirty="0" smtClean="0"/>
          </a:p>
          <a:p>
            <a:r>
              <a:rPr lang="en-NZ" dirty="0" smtClean="0"/>
              <a:t>Cost and complexity</a:t>
            </a:r>
            <a:r>
              <a:rPr lang="en-NZ" dirty="0"/>
              <a:t> </a:t>
            </a:r>
            <a:r>
              <a:rPr lang="en-NZ" dirty="0" smtClean="0"/>
              <a:t>– GP vs ME.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994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Competencies </a:t>
            </a:r>
            <a:r>
              <a:rPr lang="en-NZ" sz="3000" b="1" dirty="0" smtClean="0"/>
              <a:t>not Privileges.</a:t>
            </a:r>
            <a:endParaRPr lang="en-NZ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Modern ultralight aircraft are very competent and complex.</a:t>
            </a:r>
          </a:p>
          <a:p>
            <a:r>
              <a:rPr lang="en-NZ" dirty="0" smtClean="0"/>
              <a:t>IFR, Night, Twin, Glider Towing, Pressurised all competencies which are formally maintained – BFR etc.</a:t>
            </a:r>
          </a:p>
          <a:p>
            <a:r>
              <a:rPr lang="en-NZ" dirty="0" smtClean="0"/>
              <a:t>No evidence that medical </a:t>
            </a:r>
            <a:r>
              <a:rPr lang="en-NZ" dirty="0" smtClean="0"/>
              <a:t>incapacitation </a:t>
            </a:r>
            <a:r>
              <a:rPr lang="en-NZ" dirty="0" smtClean="0"/>
              <a:t>is </a:t>
            </a:r>
            <a:r>
              <a:rPr lang="en-NZ" dirty="0" smtClean="0"/>
              <a:t>more common in any </a:t>
            </a:r>
            <a:r>
              <a:rPr lang="en-NZ" dirty="0" smtClean="0"/>
              <a:t>group</a:t>
            </a:r>
            <a:r>
              <a:rPr lang="en-NZ" dirty="0" smtClean="0"/>
              <a:t>.</a:t>
            </a:r>
          </a:p>
          <a:p>
            <a:r>
              <a:rPr lang="en-NZ" dirty="0" smtClean="0"/>
              <a:t>Why do we align competencies to medical standards. </a:t>
            </a:r>
          </a:p>
          <a:p>
            <a:r>
              <a:rPr lang="en-NZ" dirty="0" smtClean="0"/>
              <a:t>We</a:t>
            </a:r>
            <a:r>
              <a:rPr lang="en-NZ" baseline="0" dirty="0" smtClean="0"/>
              <a:t> should have </a:t>
            </a:r>
            <a:r>
              <a:rPr lang="en-NZ" dirty="0" smtClean="0"/>
              <a:t>evidence, not tradition.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21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30"/>
            <a:ext cx="12426462" cy="7280030"/>
          </a:xfrm>
        </p:spPr>
      </p:pic>
    </p:spTree>
    <p:extLst>
      <p:ext uri="{BB962C8B-B14F-4D97-AF65-F5344CB8AC3E}">
        <p14:creationId xmlns:p14="http://schemas.microsoft.com/office/powerpoint/2010/main" val="5943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12548</TotalTime>
  <Words>423</Words>
  <Application>Microsoft Office PowerPoint</Application>
  <PresentationFormat>Custom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Medical Incapacitation – in Flight:</vt:lpstr>
      <vt:lpstr>PowerPoint Presentation</vt:lpstr>
      <vt:lpstr>Medical Incapacitation – New Zealand:</vt:lpstr>
      <vt:lpstr>Risk:</vt:lpstr>
      <vt:lpstr>Consistent – Recreation can be Dangerous.</vt:lpstr>
      <vt:lpstr>New Zealand Medical Standards:</vt:lpstr>
      <vt:lpstr>NZTA vs CAA</vt:lpstr>
      <vt:lpstr>Competencies not Privileges.</vt:lpstr>
      <vt:lpstr>PowerPoint Presentation</vt:lpstr>
      <vt:lpstr>Dynon Skyview – Microlight. </vt:lpstr>
      <vt:lpstr>Consistent – across pilot groups.</vt:lpstr>
      <vt:lpstr>Harmony across the World:</vt:lpstr>
      <vt:lpstr>AOPA NZ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Andrews</dc:creator>
  <cp:lastModifiedBy>Stephen</cp:lastModifiedBy>
  <cp:revision>35</cp:revision>
  <cp:lastPrinted>2018-03-21T19:49:53Z</cp:lastPrinted>
  <dcterms:created xsi:type="dcterms:W3CDTF">2017-05-09T08:34:09Z</dcterms:created>
  <dcterms:modified xsi:type="dcterms:W3CDTF">2018-03-25T19:28:03Z</dcterms:modified>
</cp:coreProperties>
</file>